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sldIdLst>
    <p:sldId id="1370" r:id="rId2"/>
    <p:sldId id="1949" r:id="rId3"/>
    <p:sldId id="1832" r:id="rId4"/>
    <p:sldId id="1471" r:id="rId5"/>
    <p:sldId id="1950" r:id="rId6"/>
    <p:sldId id="1951" r:id="rId7"/>
    <p:sldId id="1953" r:id="rId8"/>
    <p:sldId id="1954" r:id="rId9"/>
    <p:sldId id="1956" r:id="rId10"/>
    <p:sldId id="1957" r:id="rId11"/>
    <p:sldId id="1952" r:id="rId12"/>
    <p:sldId id="1958" r:id="rId13"/>
    <p:sldId id="1959" r:id="rId14"/>
    <p:sldId id="1963" r:id="rId15"/>
    <p:sldId id="1965" r:id="rId16"/>
    <p:sldId id="1966" r:id="rId17"/>
    <p:sldId id="1967" r:id="rId18"/>
    <p:sldId id="1960" r:id="rId19"/>
    <p:sldId id="1961" r:id="rId20"/>
    <p:sldId id="1962" r:id="rId21"/>
    <p:sldId id="1968" r:id="rId22"/>
    <p:sldId id="1971" r:id="rId23"/>
    <p:sldId id="1955" r:id="rId24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0000FF"/>
    <a:srgbClr val="006633"/>
    <a:srgbClr val="0070C0"/>
    <a:srgbClr val="D828B6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materials copyright UMBC and Dr.</a:t>
            </a:r>
            <a:r>
              <a:rPr lang="en-US" sz="1600" dirty="0" smtClean="0"/>
              <a:t> Katherin</a:t>
            </a:r>
            <a:r>
              <a:rPr lang="en-US" sz="1600" baseline="0" dirty="0" smtClean="0"/>
              <a:t>e </a:t>
            </a:r>
            <a:r>
              <a:rPr lang="en-US" sz="1600" dirty="0" smtClean="0"/>
              <a:t>Gibson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unless otherwise noted</a:t>
            </a:r>
            <a:endParaRPr lang="en-US" sz="1600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ydsjNhUjd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I4f47q7fNZ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SzPts val="3000"/>
            </a:pPr>
            <a:r>
              <a:rPr lang="en-US" dirty="0" smtClean="0"/>
              <a:t>Wireless Hacking </a:t>
            </a:r>
            <a:r>
              <a:rPr lang="en-US" dirty="0" smtClean="0"/>
              <a:t>and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Sessions and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802.11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establishing a connection, client must identify if a wireless network is actually present</a:t>
            </a:r>
          </a:p>
          <a:p>
            <a:pPr lvl="1"/>
            <a:r>
              <a:rPr lang="en-US" dirty="0" smtClean="0"/>
              <a:t>Sends out a </a:t>
            </a:r>
            <a:r>
              <a:rPr lang="en-US" b="1" i="1" dirty="0" smtClean="0"/>
              <a:t>probe request</a:t>
            </a:r>
            <a:r>
              <a:rPr lang="en-US" dirty="0" smtClean="0"/>
              <a:t> asking the network to identify itself</a:t>
            </a:r>
          </a:p>
          <a:p>
            <a:pPr lvl="1"/>
            <a:r>
              <a:rPr lang="en-US" dirty="0" smtClean="0"/>
              <a:t>Uses SSID, and broadcasts on each channel it supports</a:t>
            </a:r>
          </a:p>
          <a:p>
            <a:pPr lvl="1"/>
            <a:r>
              <a:rPr lang="en-US" dirty="0" smtClean="0"/>
              <a:t>If present, access point (AP) responds with a </a:t>
            </a:r>
            <a:r>
              <a:rPr lang="en-US" b="1" i="1" dirty="0" smtClean="0"/>
              <a:t>probe response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Next, client sends out an </a:t>
            </a:r>
            <a:r>
              <a:rPr lang="en-US" b="1" i="1" dirty="0" smtClean="0"/>
              <a:t>authentication request</a:t>
            </a:r>
          </a:p>
          <a:p>
            <a:pPr lvl="1"/>
            <a:r>
              <a:rPr lang="en-US" dirty="0" smtClean="0"/>
              <a:t>Separate from any security measures or encryption</a:t>
            </a:r>
          </a:p>
          <a:p>
            <a:pPr lvl="1"/>
            <a:r>
              <a:rPr lang="en-US" dirty="0" smtClean="0"/>
              <a:t>Most APs are configured to accept any connection, and will only</a:t>
            </a:r>
            <a:r>
              <a:rPr lang="en-US" dirty="0"/>
              <a:t> </a:t>
            </a:r>
            <a:r>
              <a:rPr lang="en-US" dirty="0" smtClean="0"/>
              <a:t>reject the connection when incorrectly encrypted data comes through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6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506200" cy="1017587"/>
          </a:xfrm>
        </p:spPr>
        <p:txBody>
          <a:bodyPr/>
          <a:lstStyle/>
          <a:p>
            <a:r>
              <a:rPr lang="en-US" dirty="0"/>
              <a:t>Establishing an 802.11 </a:t>
            </a:r>
            <a:r>
              <a:rPr lang="en-US" dirty="0" smtClean="0"/>
              <a:t>Session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step is an </a:t>
            </a:r>
            <a:r>
              <a:rPr lang="en-US" b="1" i="1" dirty="0" smtClean="0"/>
              <a:t>association request</a:t>
            </a:r>
            <a:r>
              <a:rPr lang="en-US" dirty="0" smtClean="0"/>
              <a:t>, sent by the client</a:t>
            </a:r>
          </a:p>
          <a:p>
            <a:pPr lvl="1"/>
            <a:r>
              <a:rPr lang="en-US" dirty="0" smtClean="0"/>
              <a:t>Begins the record-keeping process of association</a:t>
            </a:r>
          </a:p>
          <a:p>
            <a:r>
              <a:rPr lang="en-US" dirty="0" smtClean="0"/>
              <a:t>AP sends out an </a:t>
            </a:r>
            <a:r>
              <a:rPr lang="en-US" b="1" i="1" dirty="0" smtClean="0"/>
              <a:t>association response</a:t>
            </a:r>
            <a:endParaRPr lang="en-US" dirty="0" smtClean="0"/>
          </a:p>
          <a:p>
            <a:pPr lvl="1"/>
            <a:r>
              <a:rPr lang="en-US" dirty="0" smtClean="0"/>
              <a:t>Indicates that the AP is keeping track of the wireless client</a:t>
            </a:r>
          </a:p>
          <a:p>
            <a:pPr lvl="1"/>
            <a:endParaRPr lang="en-US" dirty="0"/>
          </a:p>
          <a:p>
            <a:r>
              <a:rPr lang="en-US" dirty="0" smtClean="0"/>
              <a:t>At this point, client </a:t>
            </a:r>
            <a:r>
              <a:rPr lang="en-US" i="1" dirty="0" smtClean="0"/>
              <a:t>should</a:t>
            </a:r>
            <a:r>
              <a:rPr lang="en-US" dirty="0" smtClean="0"/>
              <a:t> be able to communicate with AP</a:t>
            </a:r>
          </a:p>
          <a:p>
            <a:pPr lvl="1"/>
            <a:r>
              <a:rPr lang="en-US" dirty="0" smtClean="0"/>
              <a:t>Depending on the level of security, may require further steps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Security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filtering</a:t>
            </a:r>
          </a:p>
          <a:p>
            <a:pPr lvl="1"/>
            <a:r>
              <a:rPr lang="en-US" dirty="0" smtClean="0"/>
              <a:t>Some APs will deny a client connection if their MAC address </a:t>
            </a:r>
            <a:br>
              <a:rPr lang="en-US" dirty="0" smtClean="0"/>
            </a:br>
            <a:r>
              <a:rPr lang="en-US" dirty="0" smtClean="0"/>
              <a:t>does not match an address in a preconfigured list</a:t>
            </a:r>
          </a:p>
          <a:p>
            <a:r>
              <a:rPr lang="en-US" dirty="0" smtClean="0"/>
              <a:t>“Hidden” wireless networks</a:t>
            </a:r>
          </a:p>
          <a:p>
            <a:pPr lvl="1"/>
            <a:r>
              <a:rPr lang="en-US" dirty="0" smtClean="0"/>
              <a:t>APs send out </a:t>
            </a:r>
            <a:r>
              <a:rPr lang="en-US" b="1" i="1" dirty="0" smtClean="0"/>
              <a:t>beacon</a:t>
            </a:r>
            <a:r>
              <a:rPr lang="en-US" dirty="0" smtClean="0"/>
              <a:t> announcements with info on connecting</a:t>
            </a:r>
          </a:p>
          <a:p>
            <a:pPr lvl="1"/>
            <a:r>
              <a:rPr lang="en-US" dirty="0" smtClean="0"/>
              <a:t>Beacon may be configured so that </a:t>
            </a:r>
            <a:r>
              <a:rPr lang="en-US" dirty="0"/>
              <a:t>SSID is </a:t>
            </a:r>
            <a:r>
              <a:rPr lang="en-US" dirty="0" smtClean="0"/>
              <a:t>omitted</a:t>
            </a:r>
          </a:p>
          <a:p>
            <a:pPr lvl="2"/>
            <a:r>
              <a:rPr lang="en-US" dirty="0" smtClean="0"/>
              <a:t>Client cannot join the network without knowing the SSID</a:t>
            </a:r>
          </a:p>
          <a:p>
            <a:r>
              <a:rPr lang="en-US" dirty="0" smtClean="0"/>
              <a:t>Ignoring broadcast probe requests</a:t>
            </a:r>
          </a:p>
          <a:p>
            <a:pPr lvl="1"/>
            <a:r>
              <a:rPr lang="en-US" dirty="0" smtClean="0"/>
              <a:t>Clients can discover nearby wireless network through a broadcast probe request, without knowing the SSID; simply ignore these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3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WEP (Wired Equivalency Privacy)</a:t>
            </a:r>
          </a:p>
          <a:p>
            <a:pPr lvl="1"/>
            <a:r>
              <a:rPr lang="en-US" dirty="0" smtClean="0"/>
              <a:t>Uses RC4, a stream cipher</a:t>
            </a:r>
          </a:p>
          <a:p>
            <a:pPr lvl="1"/>
            <a:r>
              <a:rPr lang="en-US" dirty="0" smtClean="0"/>
              <a:t>40-bit encryption key, 24-bit initialization vector</a:t>
            </a:r>
          </a:p>
          <a:p>
            <a:pPr lvl="2"/>
            <a:r>
              <a:rPr lang="en-US" dirty="0" smtClean="0"/>
              <a:t>Really small size, makes it easy to crack!</a:t>
            </a:r>
          </a:p>
          <a:p>
            <a:pPr lvl="3"/>
            <a:endParaRPr lang="en-US" dirty="0"/>
          </a:p>
          <a:p>
            <a:r>
              <a:rPr lang="en-US" dirty="0"/>
              <a:t>WPA (Wi-Fi Protected </a:t>
            </a:r>
            <a:r>
              <a:rPr lang="en-US" dirty="0" smtClean="0"/>
              <a:t>Access)</a:t>
            </a:r>
          </a:p>
          <a:p>
            <a:pPr lvl="1"/>
            <a:r>
              <a:rPr lang="en-US" dirty="0" smtClean="0"/>
              <a:t>Interim standard released because WEP was so flawed</a:t>
            </a:r>
          </a:p>
          <a:p>
            <a:pPr lvl="1"/>
            <a:r>
              <a:rPr lang="en-US" dirty="0" smtClean="0"/>
              <a:t>Also uses RC4, but with a 256-bit key, and a 48-bit IV</a:t>
            </a:r>
          </a:p>
          <a:p>
            <a:pPr lvl="1"/>
            <a:r>
              <a:rPr lang="en-US" dirty="0" smtClean="0"/>
              <a:t>Adopted TKIP (</a:t>
            </a:r>
            <a:r>
              <a:rPr lang="en-US" dirty="0"/>
              <a:t>Temporal Key Integrity </a:t>
            </a:r>
            <a:r>
              <a:rPr lang="en-US" dirty="0" smtClean="0"/>
              <a:t>Protocol) to increase security</a:t>
            </a:r>
          </a:p>
          <a:p>
            <a:pPr lvl="2"/>
            <a:r>
              <a:rPr lang="en-US" dirty="0" smtClean="0"/>
              <a:t>Generates a new 128-bit key for each packet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6680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>
                <a:latin typeface="Arial" pitchFamily="34" charset="0"/>
              </a:rPr>
              <a:t>https://searchnetworking.techtarget.com/feature/Wireless-encryption-basics-Understanding-WEP-WPA-and-WPA2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0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Protocols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430000" cy="4830763"/>
          </a:xfrm>
        </p:spPr>
        <p:txBody>
          <a:bodyPr/>
          <a:lstStyle/>
          <a:p>
            <a:r>
              <a:rPr lang="en-US" dirty="0" smtClean="0"/>
              <a:t>WPA2 </a:t>
            </a:r>
            <a:r>
              <a:rPr lang="en-US" dirty="0"/>
              <a:t>(Wi-Fi Protected </a:t>
            </a:r>
            <a:r>
              <a:rPr lang="en-US" dirty="0" smtClean="0"/>
              <a:t>Access 2)</a:t>
            </a:r>
          </a:p>
          <a:p>
            <a:pPr lvl="1"/>
            <a:r>
              <a:rPr lang="en-US" dirty="0" smtClean="0"/>
              <a:t>Current standard</a:t>
            </a:r>
          </a:p>
          <a:p>
            <a:r>
              <a:rPr lang="en-US" dirty="0" smtClean="0"/>
              <a:t>Uses AES-CCMP instead of TKIP</a:t>
            </a:r>
          </a:p>
          <a:p>
            <a:pPr lvl="1"/>
            <a:r>
              <a:rPr lang="en-US" dirty="0" smtClean="0"/>
              <a:t>TKIP was designed to not have additional hardware requirements</a:t>
            </a:r>
          </a:p>
          <a:p>
            <a:pPr lvl="1"/>
            <a:r>
              <a:rPr lang="en-US" dirty="0" smtClean="0"/>
              <a:t>AES: Advanced Encryption Standard</a:t>
            </a:r>
          </a:p>
          <a:p>
            <a:pPr lvl="1"/>
            <a:r>
              <a:rPr lang="en-US" dirty="0" smtClean="0"/>
              <a:t>CCMP: </a:t>
            </a:r>
            <a:r>
              <a:rPr lang="en-US" u="sng" dirty="0" smtClean="0"/>
              <a:t>C</a:t>
            </a:r>
            <a:r>
              <a:rPr lang="en-US" dirty="0" smtClean="0"/>
              <a:t>ounter Mode </a:t>
            </a:r>
            <a:r>
              <a:rPr lang="en-US" u="sng" dirty="0" smtClean="0"/>
              <a:t>C</a:t>
            </a:r>
            <a:r>
              <a:rPr lang="en-US" dirty="0" smtClean="0"/>
              <a:t>ipher Block Chaining 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u="sng" dirty="0" smtClean="0"/>
              <a:t>M</a:t>
            </a:r>
            <a:r>
              <a:rPr lang="en-US" dirty="0" smtClean="0"/>
              <a:t>essage Authentication Code </a:t>
            </a:r>
            <a:r>
              <a:rPr lang="en-US" u="sng" dirty="0" smtClean="0"/>
              <a:t>P</a:t>
            </a:r>
            <a:r>
              <a:rPr lang="en-US" dirty="0" smtClean="0"/>
              <a:t>rotocol</a:t>
            </a:r>
          </a:p>
          <a:p>
            <a:pPr lvl="2"/>
            <a:r>
              <a:rPr lang="en-US" dirty="0" smtClean="0"/>
              <a:t>CCMP allows only authorized network users to receive data, and uses cipher block chaining MAC to ensure message integrity</a:t>
            </a:r>
          </a:p>
          <a:p>
            <a:pPr lvl="1"/>
            <a:r>
              <a:rPr lang="en-US" sz="2400" dirty="0" smtClean="0"/>
              <a:t>WPA2 can also use TKIP as a fallback if CCMP isn’t supported</a:t>
            </a:r>
            <a:endParaRPr lang="en-US" sz="2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6680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>
                <a:latin typeface="Arial" pitchFamily="34" charset="0"/>
              </a:rPr>
              <a:t>https://searchnetworking.techtarget.com/feature/Wireless-encryption-basics-Understanding-WEP-WPA-and-WPA2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Hacking: </a:t>
            </a:r>
            <a:r>
              <a:rPr lang="en-US" dirty="0" err="1" smtClean="0"/>
              <a:t>aircrack</a:t>
            </a:r>
            <a:r>
              <a:rPr lang="en-US" dirty="0" smtClean="0"/>
              <a:t>-ng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suite of tools to assess Wi-Fi network security</a:t>
            </a:r>
          </a:p>
          <a:p>
            <a:pPr lvl="1"/>
            <a:r>
              <a:rPr lang="en-US" dirty="0" smtClean="0"/>
              <a:t>Contains WEP and WPA crackers</a:t>
            </a:r>
          </a:p>
          <a:p>
            <a:pPr lvl="1"/>
            <a:r>
              <a:rPr lang="en-US" dirty="0" smtClean="0"/>
              <a:t>Allows monitoring and capture of transmitted packets</a:t>
            </a:r>
          </a:p>
          <a:p>
            <a:pPr lvl="1"/>
            <a:r>
              <a:rPr lang="en-US" dirty="0" smtClean="0"/>
              <a:t>Can be used to perform attacks</a:t>
            </a:r>
          </a:p>
          <a:p>
            <a:pPr lvl="2"/>
            <a:r>
              <a:rPr lang="en-US" dirty="0" smtClean="0"/>
              <a:t>Replay, de-authentication, fake access points, packet injection,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Available on the Kali Linux VM!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>
                <a:latin typeface="Arial" pitchFamily="34" charset="0"/>
              </a:rPr>
              <a:t>https://en.wikipedia.org/wiki/Aircrack-ng and https://www.aircrack-ng.org/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6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Hacking: Sniffing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networks are unencrypted at the 802.11 layer</a:t>
            </a:r>
          </a:p>
          <a:p>
            <a:pPr lvl="1"/>
            <a:r>
              <a:rPr lang="en-US" dirty="0" smtClean="0"/>
              <a:t>Makes it trivially easy to “sniff” transmitted packets, listening in</a:t>
            </a:r>
          </a:p>
          <a:p>
            <a:pPr lvl="1"/>
            <a:r>
              <a:rPr lang="en-US" dirty="0" smtClean="0"/>
              <a:t>Note: depending on local laws, this may be straight-up illegal</a:t>
            </a:r>
          </a:p>
          <a:p>
            <a:pPr lvl="2"/>
            <a:endParaRPr lang="en-US" dirty="0"/>
          </a:p>
          <a:p>
            <a:r>
              <a:rPr lang="en-US" dirty="0" smtClean="0"/>
              <a:t>Wireshark is a packet analysis tool for live or captured data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Simplest defense is to enable an 802.11 layer encryption</a:t>
            </a:r>
          </a:p>
          <a:p>
            <a:pPr lvl="1"/>
            <a:r>
              <a:rPr lang="en-US" dirty="0" smtClean="0"/>
              <a:t>If that’s not possible, higher level encryption can also be used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Hacking: De-Auth.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06200" cy="4830763"/>
          </a:xfrm>
        </p:spPr>
        <p:txBody>
          <a:bodyPr/>
          <a:lstStyle/>
          <a:p>
            <a:r>
              <a:rPr lang="en-US" dirty="0" smtClean="0"/>
              <a:t>Spoofs de-authentication frames from the client to the AP </a:t>
            </a:r>
            <a:br>
              <a:rPr lang="en-US" dirty="0" smtClean="0"/>
            </a:br>
            <a:r>
              <a:rPr lang="en-US" dirty="0" smtClean="0"/>
              <a:t>and vice versa to force a disconnect</a:t>
            </a:r>
          </a:p>
          <a:p>
            <a:pPr lvl="1"/>
            <a:r>
              <a:rPr lang="en-US" dirty="0" smtClean="0"/>
              <a:t>May send multiple frames, as some clients try to reconnect immediately</a:t>
            </a:r>
          </a:p>
          <a:p>
            <a:pPr lvl="3"/>
            <a:endParaRPr lang="en-US" dirty="0"/>
          </a:p>
          <a:p>
            <a:r>
              <a:rPr lang="en-US" dirty="0" smtClean="0"/>
              <a:t>Can use the </a:t>
            </a:r>
            <a:r>
              <a:rPr lang="en-US" dirty="0" err="1" smtClean="0"/>
              <a:t>aireplay</a:t>
            </a:r>
            <a:r>
              <a:rPr lang="en-US" dirty="0" smtClean="0"/>
              <a:t>-ng tool (within </a:t>
            </a:r>
            <a:r>
              <a:rPr lang="en-US" dirty="0" err="1" smtClean="0"/>
              <a:t>aircrack</a:t>
            </a:r>
            <a:r>
              <a:rPr lang="en-US" dirty="0" smtClean="0"/>
              <a:t>-ng) to perform this</a:t>
            </a:r>
          </a:p>
          <a:p>
            <a:pPr lvl="1"/>
            <a:r>
              <a:rPr lang="en-US" dirty="0" smtClean="0"/>
              <a:t>Sends out 128 frames (64 to client, 64 to AP) for every </a:t>
            </a:r>
            <a:r>
              <a:rPr lang="en-US" dirty="0" err="1" smtClean="0"/>
              <a:t>deauth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Difficult to thwart without going outside the 802.11 standards</a:t>
            </a:r>
          </a:p>
          <a:p>
            <a:pPr lvl="1"/>
            <a:r>
              <a:rPr lang="en-US" dirty="0" smtClean="0"/>
              <a:t>As a solution, some drivers will disconnect and quickly try to reconnect elsewhere when they see a de-</a:t>
            </a:r>
            <a:r>
              <a:rPr lang="en-US" dirty="0" err="1" smtClean="0"/>
              <a:t>auth</a:t>
            </a:r>
            <a:r>
              <a:rPr lang="en-US" dirty="0" smtClean="0"/>
              <a:t> frame, but this can be countered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info you need to know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GET and POST</a:t>
            </a:r>
          </a:p>
          <a:p>
            <a:pPr lvl="1"/>
            <a:r>
              <a:rPr lang="en-US" dirty="0" smtClean="0"/>
              <a:t>JavaScript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Cross-Site Scripting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SQL Injection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4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Hacking: WEP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demonstration and explanation: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youtu.be/RydsjNhUjdg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9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Hacking: </a:t>
            </a:r>
            <a:r>
              <a:rPr lang="en-US" dirty="0" err="1" smtClean="0"/>
              <a:t>Wardriving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around, using a laptop or smartphone to </a:t>
            </a:r>
            <a:br>
              <a:rPr lang="en-US" dirty="0" smtClean="0"/>
            </a:br>
            <a:r>
              <a:rPr lang="en-US" dirty="0" smtClean="0"/>
              <a:t>search for Wi-Fi wireless networks</a:t>
            </a:r>
          </a:p>
          <a:p>
            <a:pPr lvl="1"/>
            <a:r>
              <a:rPr lang="en-US" dirty="0" smtClean="0"/>
              <a:t>Can be used to map out the location of networks</a:t>
            </a:r>
          </a:p>
          <a:p>
            <a:pPr lvl="1"/>
            <a:r>
              <a:rPr lang="en-US" dirty="0" smtClean="0"/>
              <a:t>Seattle was mapped by 100 undergrads in 2004, who found 5200 access points, including one </a:t>
            </a:r>
            <a:r>
              <a:rPr lang="en-US" dirty="0"/>
              <a:t>called “Open to share, no porn </a:t>
            </a:r>
            <a:r>
              <a:rPr lang="en-US" dirty="0" smtClean="0"/>
              <a:t>please”</a:t>
            </a:r>
          </a:p>
          <a:p>
            <a:pPr lvl="1"/>
            <a:r>
              <a:rPr lang="en-US" dirty="0" smtClean="0"/>
              <a:t>There’s also </a:t>
            </a:r>
            <a:r>
              <a:rPr lang="en-US" dirty="0" err="1" smtClean="0"/>
              <a:t>warbiking</a:t>
            </a:r>
            <a:r>
              <a:rPr lang="en-US" dirty="0" smtClean="0"/>
              <a:t> and </a:t>
            </a:r>
            <a:r>
              <a:rPr lang="en-US" dirty="0" err="1" smtClean="0"/>
              <a:t>warcycling</a:t>
            </a:r>
            <a:r>
              <a:rPr lang="en-US" dirty="0" smtClean="0"/>
              <a:t>, but it’s not as cool sounding</a:t>
            </a:r>
          </a:p>
          <a:p>
            <a:pPr lvl="3"/>
            <a:endParaRPr lang="en-US" dirty="0"/>
          </a:p>
          <a:p>
            <a:r>
              <a:rPr lang="en-US" dirty="0" err="1" smtClean="0"/>
              <a:t>Wardriving</a:t>
            </a:r>
            <a:r>
              <a:rPr lang="en-US" dirty="0" smtClean="0"/>
              <a:t> is technically legal, although when Google admitted to doing it with the </a:t>
            </a:r>
            <a:r>
              <a:rPr lang="en-US" dirty="0" err="1" smtClean="0"/>
              <a:t>StreetView</a:t>
            </a:r>
            <a:r>
              <a:rPr lang="en-US" dirty="0" smtClean="0"/>
              <a:t> vans, people weren’t happy</a:t>
            </a:r>
          </a:p>
          <a:p>
            <a:pPr lvl="1"/>
            <a:r>
              <a:rPr lang="en-US" dirty="0" smtClean="0"/>
              <a:t>It’s okay – they just use your Android mobile device to do it now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>
                <a:latin typeface="Arial" pitchFamily="34" charset="0"/>
              </a:rPr>
              <a:t>https://en.wikipedia.org/wiki/Wardriving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2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Hacking: Wi-Fi Pineapples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youtu.be/I4f47q7fNZk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1F6F9"/>
              </a:clrFrom>
              <a:clrTo>
                <a:srgbClr val="F1F6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09600"/>
            <a:ext cx="3825875" cy="573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Wireless access point:</a:t>
            </a:r>
            <a:endParaRPr lang="en-US" sz="2400" dirty="0"/>
          </a:p>
          <a:p>
            <a:pPr lvl="1"/>
            <a:r>
              <a:rPr lang="en-US" sz="2000" dirty="0"/>
              <a:t>https://en.wikipedia.org/wiki/File:Cisco_Aironet_1131AG_-_Close.jpg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437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347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Standard</a:t>
            </a:r>
          </a:p>
          <a:p>
            <a:pPr lvl="1"/>
            <a:r>
              <a:rPr lang="en-US" dirty="0" smtClean="0"/>
              <a:t>Basic information</a:t>
            </a:r>
          </a:p>
          <a:p>
            <a:pPr lvl="1"/>
            <a:r>
              <a:rPr lang="en-US" dirty="0" smtClean="0"/>
              <a:t>Sessions and security</a:t>
            </a:r>
          </a:p>
          <a:p>
            <a:pPr lvl="1"/>
            <a:endParaRPr lang="en-US" dirty="0"/>
          </a:p>
          <a:p>
            <a:r>
              <a:rPr lang="en-US" dirty="0" smtClean="0"/>
              <a:t>Wireless Hacking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 for how WLANs are implemented</a:t>
            </a:r>
          </a:p>
          <a:p>
            <a:pPr lvl="1"/>
            <a:r>
              <a:rPr lang="en-US" dirty="0" smtClean="0"/>
              <a:t>Wireless Local Area Networks</a:t>
            </a:r>
          </a:p>
          <a:p>
            <a:r>
              <a:rPr lang="en-US" dirty="0" smtClean="0"/>
              <a:t>Provides the basis for Wi-Fi technology</a:t>
            </a:r>
          </a:p>
          <a:p>
            <a:endParaRPr lang="en-US" dirty="0"/>
          </a:p>
          <a:p>
            <a:r>
              <a:rPr lang="en-US" dirty="0"/>
              <a:t>Standard put out by IEEE</a:t>
            </a:r>
          </a:p>
          <a:p>
            <a:pPr lvl="1"/>
            <a:r>
              <a:rPr lang="en-US" dirty="0"/>
              <a:t>802 covers anything dealing with area networks (local or metro)</a:t>
            </a:r>
          </a:p>
          <a:p>
            <a:pPr lvl="1"/>
            <a:r>
              <a:rPr lang="en-US" dirty="0"/>
              <a:t>11 is specifically for </a:t>
            </a:r>
            <a:r>
              <a:rPr lang="en-US" dirty="0" smtClean="0"/>
              <a:t>WLANs</a:t>
            </a:r>
          </a:p>
          <a:p>
            <a:pPr lvl="1"/>
            <a:r>
              <a:rPr lang="en-US" dirty="0" smtClean="0"/>
              <a:t>Multiple amendments have been released, including a, b, g, and n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Frequencies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operates within the radio spectrum, specifically the industrial, scientific, and medical (ISM) radio bands</a:t>
            </a:r>
          </a:p>
          <a:p>
            <a:pPr lvl="1"/>
            <a:r>
              <a:rPr lang="en-US" dirty="0" smtClean="0"/>
              <a:t>Can operate in 2.4-GHz or 5-GHz ISM bands</a:t>
            </a:r>
          </a:p>
          <a:p>
            <a:endParaRPr lang="en-US" dirty="0"/>
          </a:p>
          <a:p>
            <a:r>
              <a:rPr lang="en-US" dirty="0" smtClean="0"/>
              <a:t>Each spectrum is divided up into channels</a:t>
            </a:r>
          </a:p>
          <a:p>
            <a:pPr lvl="1"/>
            <a:r>
              <a:rPr lang="en-US" dirty="0" smtClean="0"/>
              <a:t>2.4-GHz is channels 1-14, which overlap slightly with their neighbors</a:t>
            </a:r>
          </a:p>
          <a:p>
            <a:pPr lvl="2"/>
            <a:r>
              <a:rPr lang="en-US" dirty="0" smtClean="0"/>
              <a:t>Overlapping can cause interference, but 1, 6 and 11 are non-overlapping</a:t>
            </a:r>
          </a:p>
          <a:p>
            <a:pPr lvl="1"/>
            <a:r>
              <a:rPr lang="en-US" dirty="0" smtClean="0"/>
              <a:t>5-GHz is channels 36-165 (in the US) and they don’t overlap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5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device that allows a Wi-Fi device to</a:t>
            </a:r>
            <a:br>
              <a:rPr lang="en-US" dirty="0" smtClean="0"/>
            </a:br>
            <a:r>
              <a:rPr lang="en-US" dirty="0" smtClean="0"/>
              <a:t>connect to a wired network</a:t>
            </a:r>
          </a:p>
          <a:p>
            <a:pPr lvl="1"/>
            <a:r>
              <a:rPr lang="en-US" dirty="0" smtClean="0"/>
              <a:t>Connected directly to a WLAN, typically Ethernet</a:t>
            </a:r>
          </a:p>
          <a:p>
            <a:pPr lvl="1"/>
            <a:r>
              <a:rPr lang="en-US" dirty="0" smtClean="0"/>
              <a:t>Access point provides wireless connections so </a:t>
            </a:r>
            <a:br>
              <a:rPr lang="en-US" dirty="0" smtClean="0"/>
            </a:br>
            <a:r>
              <a:rPr lang="en-US" dirty="0" smtClean="0"/>
              <a:t>that other devices may use the wired network</a:t>
            </a:r>
          </a:p>
          <a:p>
            <a:pPr lvl="1"/>
            <a:r>
              <a:rPr lang="en-US" dirty="0" smtClean="0"/>
              <a:t>Multiple wireless devices can connect thru a single wired connection</a:t>
            </a:r>
          </a:p>
          <a:p>
            <a:pPr lvl="2"/>
            <a:endParaRPr lang="en-US" dirty="0"/>
          </a:p>
          <a:p>
            <a:r>
              <a:rPr lang="en-US" dirty="0" smtClean="0"/>
              <a:t>Networks with access points are referred to as </a:t>
            </a:r>
            <a:r>
              <a:rPr lang="en-US" b="1" i="1" dirty="0" smtClean="0"/>
              <a:t>infrastructure</a:t>
            </a:r>
            <a:r>
              <a:rPr lang="en-US" dirty="0" smtClean="0"/>
              <a:t>, while those that are peer-to-peer are called </a:t>
            </a:r>
            <a:r>
              <a:rPr lang="en-US" b="1" i="1" dirty="0" smtClean="0"/>
              <a:t>ad hoc</a:t>
            </a:r>
            <a:endParaRPr lang="en-US" b="1" dirty="0" smtClean="0"/>
          </a:p>
          <a:p>
            <a:pPr lvl="1"/>
            <a:r>
              <a:rPr lang="en-US" dirty="0" smtClean="0"/>
              <a:t>We’ll be focusing on infrastructure networks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09600"/>
            <a:ext cx="3313211" cy="299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Set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SSID</a:t>
            </a:r>
          </a:p>
          <a:p>
            <a:endParaRPr lang="en-US" dirty="0"/>
          </a:p>
          <a:p>
            <a:r>
              <a:rPr lang="en-US" dirty="0" smtClean="0"/>
              <a:t>The network’s “name,” often set by the network admin</a:t>
            </a:r>
          </a:p>
          <a:p>
            <a:pPr lvl="1"/>
            <a:r>
              <a:rPr lang="en-US" dirty="0" smtClean="0"/>
              <a:t>UMBC has </a:t>
            </a:r>
            <a:r>
              <a:rPr lang="en-US" dirty="0" err="1" smtClean="0"/>
              <a:t>eduroam</a:t>
            </a:r>
            <a:r>
              <a:rPr lang="en-US" dirty="0" smtClean="0"/>
              <a:t>, UMBC Campus, and UMBC Visitor</a:t>
            </a:r>
          </a:p>
          <a:p>
            <a:pPr lvl="1"/>
            <a:endParaRPr lang="en-US" dirty="0"/>
          </a:p>
          <a:p>
            <a:r>
              <a:rPr lang="en-US" dirty="0" smtClean="0"/>
              <a:t>Possible to have two networks with the same SSID within the same broadcasting range</a:t>
            </a:r>
          </a:p>
          <a:p>
            <a:pPr lvl="1"/>
            <a:r>
              <a:rPr lang="en-US" dirty="0" smtClean="0"/>
              <a:t>Some devices try to connect to the one with the stronger signal</a:t>
            </a:r>
          </a:p>
          <a:p>
            <a:pPr lvl="1"/>
            <a:r>
              <a:rPr lang="en-US" dirty="0" smtClean="0"/>
              <a:t>Some devices try to connect to the first one they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7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95590</TotalTime>
  <Words>848</Words>
  <Application>Microsoft Office PowerPoint</Application>
  <PresentationFormat>Widescreen</PresentationFormat>
  <Paragraphs>161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802.11 Standard</vt:lpstr>
      <vt:lpstr>802.11 Standard</vt:lpstr>
      <vt:lpstr>802.11 Frequencies and Channels</vt:lpstr>
      <vt:lpstr>Wireless Access Point</vt:lpstr>
      <vt:lpstr>Service Set Identifier</vt:lpstr>
      <vt:lpstr>802.11 Sessions and Security</vt:lpstr>
      <vt:lpstr>Establishing an 802.11 Session</vt:lpstr>
      <vt:lpstr>Establishing an 802.11 Session (Continued)</vt:lpstr>
      <vt:lpstr>802.11 Security Mechanisms</vt:lpstr>
      <vt:lpstr>Security Protocols</vt:lpstr>
      <vt:lpstr>Security Protocols (Continued)</vt:lpstr>
      <vt:lpstr>Wireless Hacking</vt:lpstr>
      <vt:lpstr>Wireless Hacking: aircrack-ng suite</vt:lpstr>
      <vt:lpstr>Wireless Hacking: Sniffing Traffic</vt:lpstr>
      <vt:lpstr>Wireless Hacking: De-Auth. Attacks</vt:lpstr>
      <vt:lpstr>Wireless Hacking: WEP Cracking</vt:lpstr>
      <vt:lpstr>Wireless Hacking: Wardriving</vt:lpstr>
      <vt:lpstr>Wireless Hacking: Wi-Fi Pineapples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1307</cp:revision>
  <cp:lastPrinted>2009-04-22T19:24:48Z</cp:lastPrinted>
  <dcterms:created xsi:type="dcterms:W3CDTF">2013-08-18T19:22:46Z</dcterms:created>
  <dcterms:modified xsi:type="dcterms:W3CDTF">2018-12-09T19:23:03Z</dcterms:modified>
</cp:coreProperties>
</file>